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72" r:id="rId4"/>
    <p:sldId id="258" r:id="rId5"/>
    <p:sldId id="264" r:id="rId6"/>
    <p:sldId id="270" r:id="rId7"/>
    <p:sldId id="271" r:id="rId8"/>
    <p:sldId id="266" r:id="rId9"/>
    <p:sldId id="269" r:id="rId10"/>
    <p:sldId id="280" r:id="rId11"/>
    <p:sldId id="267" r:id="rId12"/>
    <p:sldId id="274" r:id="rId13"/>
    <p:sldId id="275" r:id="rId14"/>
    <p:sldId id="276" r:id="rId15"/>
    <p:sldId id="277" r:id="rId16"/>
    <p:sldId id="279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FFF00"/>
    <a:srgbClr val="80E9EC"/>
    <a:srgbClr val="EE7A4C"/>
    <a:srgbClr val="C876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690" autoAdjust="0"/>
  </p:normalViewPr>
  <p:slideViewPr>
    <p:cSldViewPr snapToGrid="0">
      <p:cViewPr varScale="1">
        <p:scale>
          <a:sx n="61" d="100"/>
          <a:sy n="61" d="100"/>
        </p:scale>
        <p:origin x="88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473898-78C1-421D-9F41-5D4AC4E616E3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00C4F8-ED92-44D2-8C7A-3A3284C04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915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0C4F8-ED92-44D2-8C7A-3A3284C045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662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D1C54-6F39-BDA3-EEFC-EDCFB94F54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1A0C6D-9543-96BB-57CE-DA343E3330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084B6-5D35-1A30-DA2A-641DAF05F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ACF7D-F353-4D5B-9BB5-F6C730113C6F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00ECB-48EF-D50C-E4E0-2ACA90DBC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59143-9F26-BB4B-1F99-7D6DFEEF7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B64F6-9E6A-43D6-AF83-D1022600C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092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A08A2-F441-D11E-40DB-01AAF45FB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D86FD9-0B33-E6F3-B8E9-28124AAA6D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62C5A-D2D5-C2B6-2F35-931333049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ACF7D-F353-4D5B-9BB5-F6C730113C6F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03A08-4E78-BA9C-FF44-D6F60DA60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55452-304C-C5FE-89EF-5342F99C7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B64F6-9E6A-43D6-AF83-D1022600C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342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D8C212-CE24-A243-2D90-DBB939EAD1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80572D-A52A-8A1B-84A6-DCD8BA564A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A45A3-AB86-21D4-15F3-93F0E4DD1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ACF7D-F353-4D5B-9BB5-F6C730113C6F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F65B8-17E4-9080-C328-687432421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0F655-8045-CB4D-87AC-C7029D212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B64F6-9E6A-43D6-AF83-D1022600C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676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8B114-DE32-0595-96E6-24F218346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CD51D-91D2-4430-55E2-14F6404A9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639F4-EB4D-19AC-E369-322E995A6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ACF7D-F353-4D5B-9BB5-F6C730113C6F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893A0E-03C6-7B40-B84D-FEF2BEEFE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B7519-5B32-69F9-BAB0-58958441B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B64F6-9E6A-43D6-AF83-D1022600C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590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F8684-B317-68C1-CD57-B2097FEF4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EAC779-1014-46F7-1D08-C18C700B3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4ECFA-95AB-15EA-2F38-91AD18569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ACF7D-F353-4D5B-9BB5-F6C730113C6F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902A0-F44B-BC39-F374-E95C50935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87A87-17BD-DB41-4088-1A7F98460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B64F6-9E6A-43D6-AF83-D1022600C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749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F80E-6BF8-B559-9536-76D4FD809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0D2F2-C4CA-BE7C-34A6-84921EFCE4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AEF26C-2C8A-BF36-6A80-51B95F8E34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42393-CD34-180F-8B50-AB379DDA3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ACF7D-F353-4D5B-9BB5-F6C730113C6F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F03BE3-D533-E989-812C-1CA3FBB7F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6F82E7-BD47-4366-A1AB-FD8847234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B64F6-9E6A-43D6-AF83-D1022600C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261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E7753-95E2-8D47-52FF-BA0F6A21E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486A8-B03B-9603-3038-01C8480AFB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EC0A10-35F9-BE86-B1CF-AF6D5C7630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7920BD-59E6-614D-9F9A-2C7A5293A5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B555EB-B047-E66B-8E86-BB863B59E2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148067-62E9-9900-1C0F-832D71E1F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ACF7D-F353-4D5B-9BB5-F6C730113C6F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1C0918-12F7-B121-D85B-5324A5577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7F1832-7FAE-D4DA-7B08-565EDCE7A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B64F6-9E6A-43D6-AF83-D1022600C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073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EB557-2C1E-E2C3-6B35-F6A367CB1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424EB5-CD1E-F9F9-F666-3EC9091AA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ACF7D-F353-4D5B-9BB5-F6C730113C6F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9773F-8B59-60C4-A2C4-0798DC884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9B5B4F-90CC-3400-9469-2F7F80F4D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B64F6-9E6A-43D6-AF83-D1022600C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458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8225BA-C464-AB2F-718A-4F695C60E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ACF7D-F353-4D5B-9BB5-F6C730113C6F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20AE1-5C6F-A779-77AE-C48B833AE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CD7AD-AB2D-1E29-1007-FAD1715BC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B64F6-9E6A-43D6-AF83-D1022600C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83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24E82-6E1F-81BF-C36C-B03C21F4C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1AFCF-FB5C-18CE-15BE-48B8483B5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620C78-744D-091D-E65B-EFC4A564E7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B9E795-722C-DC3B-2A51-5CAB7F6EB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ACF7D-F353-4D5B-9BB5-F6C730113C6F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A74DD1-FD7D-564E-BA6C-BE084DE45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87EA1-C120-6732-5B9F-1088C2EE8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B64F6-9E6A-43D6-AF83-D1022600C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4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B31CB-2D30-AE12-00CE-72A2693DB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5FF66E-65FE-718A-9D47-1E9941A4F3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03D83F-AC56-6608-B7EC-507B8E391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93179-4A22-E16E-F6E5-E1B290FF5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ACF7D-F353-4D5B-9BB5-F6C730113C6F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4CC4CF-2431-41D6-D0B6-3E839B904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35DD41-7ED9-C0FB-F41A-F37D5D508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B64F6-9E6A-43D6-AF83-D1022600C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484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86068F-C3C5-687C-C552-CB75CCF3B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BF82B4-1BD8-E161-B6AC-8D6BEC8AB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61CC4-40BF-EAC9-B9BD-4BA5D318DF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ACF7D-F353-4D5B-9BB5-F6C730113C6F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DA0A-68D7-0B09-6FE4-0D0C93EAC7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B3FFB-3956-5329-9D6D-4AC82F81C7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B64F6-9E6A-43D6-AF83-D1022600CF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35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EC19DC-31D2-A7F1-87E1-58CE586C1E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1008993"/>
            <a:ext cx="9231410" cy="3542045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IN" sz="11500" dirty="0">
                <a:latin typeface="Amasis MT Pro Medium" panose="020B0604020202020204" pitchFamily="18" charset="0"/>
              </a:rPr>
              <a:t>Monolithic Vs Microservices</a:t>
            </a:r>
            <a:endParaRPr lang="en-US" sz="11500" dirty="0">
              <a:latin typeface="Amasis MT Pro Medium" panose="020B06040202020202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5F2C81-BDF6-EFD0-F26C-90CB849E00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0924" y="4992373"/>
            <a:ext cx="7132335" cy="1312657"/>
          </a:xfrm>
        </p:spPr>
        <p:txBody>
          <a:bodyPr anchor="t">
            <a:normAutofit/>
          </a:bodyPr>
          <a:lstStyle/>
          <a:p>
            <a:pPr algn="l"/>
            <a:r>
              <a:rPr lang="en-IN" sz="3200" b="1" dirty="0">
                <a:solidFill>
                  <a:srgbClr val="FFC000"/>
                </a:solidFill>
                <a:latin typeface="Daytona" panose="020B0604020202020204" pitchFamily="34" charset="0"/>
                <a:ea typeface="UD Digi Kyokasho N-R" panose="020B0400000000000000" pitchFamily="18" charset="-128"/>
              </a:rPr>
              <a:t>Comparing Architecture Styles</a:t>
            </a:r>
            <a:endParaRPr lang="en-US" sz="3200" b="1" dirty="0">
              <a:solidFill>
                <a:srgbClr val="FFC000"/>
              </a:solidFill>
              <a:latin typeface="Daytona" panose="020B0604020202020204" pitchFamily="34" charset="0"/>
              <a:ea typeface="UD Digi Kyokasho N-R" panose="020B0400000000000000" pitchFamily="18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E5E4DE-D5AA-639A-B900-B78AA10E91F2}"/>
              </a:ext>
            </a:extLst>
          </p:cNvPr>
          <p:cNvSpPr/>
          <p:nvPr/>
        </p:nvSpPr>
        <p:spPr>
          <a:xfrm>
            <a:off x="1444385" y="4698287"/>
            <a:ext cx="7746709" cy="724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52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BC994C-CB01-0C26-60A8-9B6A5918BDC3}"/>
              </a:ext>
            </a:extLst>
          </p:cNvPr>
          <p:cNvSpPr txBox="1"/>
          <p:nvPr/>
        </p:nvSpPr>
        <p:spPr>
          <a:xfrm>
            <a:off x="698541" y="501254"/>
            <a:ext cx="626895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14350">
              <a:spcAft>
                <a:spcPts val="450"/>
              </a:spcAft>
            </a:pPr>
            <a:r>
              <a:rPr lang="en-IN" sz="2700" b="1" kern="1200" dirty="0">
                <a:solidFill>
                  <a:srgbClr val="FFC000"/>
                </a:solidFill>
                <a:latin typeface="Daytona" panose="020B0604020202020204" pitchFamily="34" charset="0"/>
                <a:ea typeface="UD Digi Kyokasho N-R" panose="020B0400000000000000" pitchFamily="18" charset="-128"/>
                <a:cs typeface="+mn-cs"/>
              </a:rPr>
              <a:t>Microservices Architecture</a:t>
            </a:r>
            <a:endParaRPr lang="en-US" sz="3600" b="1" dirty="0">
              <a:solidFill>
                <a:srgbClr val="FFC000"/>
              </a:solidFill>
              <a:latin typeface="Daytona" panose="020B0604020202020204" pitchFamily="34" charset="0"/>
              <a:ea typeface="UD Digi Kyokasho N-R" panose="020B0400000000000000" pitchFamily="18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41BD99-C45E-15E4-DF60-F705145136A0}"/>
              </a:ext>
            </a:extLst>
          </p:cNvPr>
          <p:cNvSpPr/>
          <p:nvPr/>
        </p:nvSpPr>
        <p:spPr>
          <a:xfrm>
            <a:off x="772977" y="1009085"/>
            <a:ext cx="2711926" cy="344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Uber microservice architecture ">
            <a:extLst>
              <a:ext uri="{FF2B5EF4-FFF2-40B4-BE49-F238E27FC236}">
                <a16:creationId xmlns:a16="http://schemas.microsoft.com/office/drawing/2014/main" id="{22017847-5F8B-5525-49C9-A9166246EB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5" t="4238" r="3742" b="12206"/>
          <a:stretch/>
        </p:blipFill>
        <p:spPr bwMode="auto">
          <a:xfrm>
            <a:off x="856196" y="1366832"/>
            <a:ext cx="4692988" cy="445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8F6387-69C6-A180-D853-9D300098B6CF}"/>
              </a:ext>
            </a:extLst>
          </p:cNvPr>
          <p:cNvSpPr txBox="1"/>
          <p:nvPr/>
        </p:nvSpPr>
        <p:spPr>
          <a:xfrm>
            <a:off x="6111309" y="1009085"/>
            <a:ext cx="522449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Microservices promote the decomposition of an application into a set of smaller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Focus on small business capability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Collection of small, loosely coupled, and independently deployable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Performs single function or closely related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Communicate with each other using Rest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Uses lightweight protocol such as HTTP/HTTPs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015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43" name="Rectangle 14342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45" name="Freeform: Shape 14344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347" name="Right Triangle 14346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338" name="Picture 2" descr="microservices example">
            <a:extLst>
              <a:ext uri="{FF2B5EF4-FFF2-40B4-BE49-F238E27FC236}">
                <a16:creationId xmlns:a16="http://schemas.microsoft.com/office/drawing/2014/main" id="{BFB02983-4675-32AD-3B04-C88ADF06F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6803" y="1241850"/>
            <a:ext cx="8100557" cy="437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633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9415F0-9F25-86CF-A517-4978F79AD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29995"/>
            <a:ext cx="10905066" cy="5398008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utoShape 2" descr="Monolith-vs.-Microservice-Architecture">
            <a:extLst>
              <a:ext uri="{FF2B5EF4-FFF2-40B4-BE49-F238E27FC236}">
                <a16:creationId xmlns:a16="http://schemas.microsoft.com/office/drawing/2014/main" id="{AF43615E-659F-7C0D-7A51-E80A70EA4E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49592" y="682592"/>
            <a:ext cx="2898808" cy="289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629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EDBDD0-EEEC-E721-6BE3-00521B92F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099" y="643467"/>
            <a:ext cx="9773802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758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D32491-8677-4F2D-F2F1-3904B8003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529" y="643467"/>
            <a:ext cx="9992941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02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109E78-8E33-EBA4-A4DD-6CC630D85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606" y="643467"/>
            <a:ext cx="8704788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69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B6BA15-4E6C-F901-D98D-D54A98DE1A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483693"/>
            <a:ext cx="5157787" cy="504278"/>
          </a:xfrm>
        </p:spPr>
        <p:txBody>
          <a:bodyPr>
            <a:normAutofit lnSpcReduction="10000"/>
          </a:bodyPr>
          <a:lstStyle/>
          <a:p>
            <a:r>
              <a:rPr lang="en-IN" sz="3200" dirty="0">
                <a:solidFill>
                  <a:srgbClr val="FFC000"/>
                </a:solidFill>
              </a:rPr>
              <a:t>Use Microservices When</a:t>
            </a:r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0494A9-2B2A-B113-BEDC-3D3828590C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1" y="1240221"/>
            <a:ext cx="5157787" cy="4728725"/>
          </a:xfrm>
        </p:spPr>
        <p:txBody>
          <a:bodyPr>
            <a:normAutofit lnSpcReduction="10000"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project is large or complex.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Multiple distinct business domains exist within the application.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Scalability, flexibility, and independent deployment are important.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Different teams or individuals can work on separate services.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ability to adopt new technologies and languages is desired.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3F4DB5-9D7F-46A0-508D-88EC7D2C7F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494204"/>
            <a:ext cx="5183188" cy="504277"/>
          </a:xfrm>
        </p:spPr>
        <p:txBody>
          <a:bodyPr>
            <a:normAutofit lnSpcReduction="10000"/>
          </a:bodyPr>
          <a:lstStyle/>
          <a:p>
            <a:r>
              <a:rPr lang="en-IN" sz="3200" dirty="0">
                <a:solidFill>
                  <a:srgbClr val="FFC000"/>
                </a:solidFill>
              </a:rPr>
              <a:t>Use Monolithic When</a:t>
            </a:r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251B8F-CDC7-469D-06E2-5FD40EB908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1246189"/>
            <a:ext cx="5183188" cy="4766224"/>
          </a:xfrm>
        </p:spPr>
        <p:txBody>
          <a:bodyPr>
            <a:normAutofit lnSpcReduction="10000"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project is relatively small or simple.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is a single business domain.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Rapid development and deployment are not primary concerns.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size and collaboration are limited.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775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297FBA-C219-2090-D841-CA6071636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19" y="1018030"/>
            <a:ext cx="4978141" cy="4866134"/>
          </a:xfrm>
          <a:prstGeom prst="rect">
            <a:avLst/>
          </a:prstGeom>
        </p:spPr>
      </p:pic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3C6CF1-ED80-563A-224F-D5D6D3B50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242" y="1018030"/>
            <a:ext cx="4829638" cy="486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30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4B41E7-E3DD-85CA-7EC6-BE36B92E7875}"/>
              </a:ext>
            </a:extLst>
          </p:cNvPr>
          <p:cNvSpPr txBox="1"/>
          <p:nvPr/>
        </p:nvSpPr>
        <p:spPr>
          <a:xfrm>
            <a:off x="962163" y="1946904"/>
            <a:ext cx="6517188" cy="2850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spcAft>
                <a:spcPts val="600"/>
              </a:spcAft>
            </a:pPr>
            <a:r>
              <a:rPr lang="en-US" sz="4500" b="1" kern="1200">
                <a:solidFill>
                  <a:srgbClr val="FFC000"/>
                </a:solidFill>
                <a:latin typeface="Daytona" panose="020B0604020202020204" pitchFamily="34" charset="0"/>
                <a:ea typeface="UD Digi Kyokasho N-R" panose="020B0400000000000000" pitchFamily="18" charset="-128"/>
                <a:cs typeface="+mn-cs"/>
              </a:rPr>
              <a:t>"Have you ever wondered what happens when you visit a website?"</a:t>
            </a:r>
            <a:endParaRPr lang="en-US" sz="6000" b="1">
              <a:solidFill>
                <a:srgbClr val="FFC000"/>
              </a:solidFill>
              <a:latin typeface="Daytona" panose="020B0604020202020204" pitchFamily="34" charset="0"/>
              <a:ea typeface="UD Digi Kyokasho N-R" panose="020B0400000000000000" pitchFamily="18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08C229-FE04-A21B-E1DE-834602F67C57}"/>
              </a:ext>
            </a:extLst>
          </p:cNvPr>
          <p:cNvSpPr/>
          <p:nvPr/>
        </p:nvSpPr>
        <p:spPr>
          <a:xfrm>
            <a:off x="962163" y="4885453"/>
            <a:ext cx="7746709" cy="724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81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4B41E7-E3DD-85CA-7EC6-BE36B92E7875}"/>
              </a:ext>
            </a:extLst>
          </p:cNvPr>
          <p:cNvSpPr txBox="1"/>
          <p:nvPr/>
        </p:nvSpPr>
        <p:spPr>
          <a:xfrm>
            <a:off x="538651" y="471786"/>
            <a:ext cx="77467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spcAft>
                <a:spcPts val="600"/>
              </a:spcAft>
            </a:pPr>
            <a:r>
              <a:rPr lang="en-IN" sz="3600" b="1" dirty="0">
                <a:solidFill>
                  <a:srgbClr val="FFC000"/>
                </a:solidFill>
                <a:latin typeface="Daytona" panose="020B0604020202020204" pitchFamily="34" charset="0"/>
                <a:ea typeface="UD Digi Kyokasho N-R" panose="020B0400000000000000" pitchFamily="18" charset="-128"/>
              </a:rPr>
              <a:t>Client-Server Architecture</a:t>
            </a:r>
            <a:endParaRPr lang="en-US" sz="3600" b="1" dirty="0">
              <a:solidFill>
                <a:srgbClr val="FFC000"/>
              </a:solidFill>
              <a:latin typeface="Daytona" panose="020B0604020202020204" pitchFamily="34" charset="0"/>
              <a:ea typeface="UD Digi Kyokasho N-R" panose="020B0400000000000000" pitchFamily="18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59413B-B301-4297-8CA1-70873E54848D}"/>
              </a:ext>
            </a:extLst>
          </p:cNvPr>
          <p:cNvSpPr/>
          <p:nvPr/>
        </p:nvSpPr>
        <p:spPr>
          <a:xfrm>
            <a:off x="538651" y="1118117"/>
            <a:ext cx="7746709" cy="724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utoShape 4" descr="Client Server Architecture">
            <a:extLst>
              <a:ext uri="{FF2B5EF4-FFF2-40B4-BE49-F238E27FC236}">
                <a16:creationId xmlns:a16="http://schemas.microsoft.com/office/drawing/2014/main" id="{980A189D-67A1-13B6-C9A7-5143FF4D9A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74720" y="807720"/>
            <a:ext cx="2773680" cy="277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318" name="Picture 6" descr="Client–server model - Wikipedia">
            <a:extLst>
              <a:ext uri="{FF2B5EF4-FFF2-40B4-BE49-F238E27FC236}">
                <a16:creationId xmlns:a16="http://schemas.microsoft.com/office/drawing/2014/main" id="{CC41646C-0954-3571-72DB-58368B4C3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51" y="2090363"/>
            <a:ext cx="4742862" cy="2845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8" descr="Client Server Architecture">
            <a:extLst>
              <a:ext uri="{FF2B5EF4-FFF2-40B4-BE49-F238E27FC236}">
                <a16:creationId xmlns:a16="http://schemas.microsoft.com/office/drawing/2014/main" id="{514EE720-77E8-440D-7CB8-3186F7AE89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912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322" name="Picture 10" descr="Client Server Architecture - Detailed Explanation - InterviewBit">
            <a:extLst>
              <a:ext uri="{FF2B5EF4-FFF2-40B4-BE49-F238E27FC236}">
                <a16:creationId xmlns:a16="http://schemas.microsoft.com/office/drawing/2014/main" id="{DC898927-7F39-7F24-9456-BA2DBD6193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39"/>
          <a:stretch/>
        </p:blipFill>
        <p:spPr bwMode="auto">
          <a:xfrm>
            <a:off x="5791200" y="2535928"/>
            <a:ext cx="5433913" cy="195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836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4B41E7-E3DD-85CA-7EC6-BE36B92E7875}"/>
              </a:ext>
            </a:extLst>
          </p:cNvPr>
          <p:cNvSpPr txBox="1"/>
          <p:nvPr/>
        </p:nvSpPr>
        <p:spPr>
          <a:xfrm>
            <a:off x="808159" y="472107"/>
            <a:ext cx="87689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spcAft>
                <a:spcPts val="600"/>
              </a:spcAft>
            </a:pPr>
            <a:r>
              <a:rPr lang="en-US" sz="3600" b="1" kern="1200" dirty="0">
                <a:solidFill>
                  <a:srgbClr val="FFC000"/>
                </a:solidFill>
                <a:latin typeface="Daytona" panose="020B0604020202020204" pitchFamily="34" charset="0"/>
                <a:ea typeface="UD Digi Kyokasho N-R" panose="020B0400000000000000" pitchFamily="18" charset="-128"/>
                <a:cs typeface="+mn-cs"/>
              </a:rPr>
              <a:t>Search About That, you get</a:t>
            </a:r>
            <a:endParaRPr lang="en-US" sz="4400" b="1" dirty="0">
              <a:solidFill>
                <a:srgbClr val="FFC000"/>
              </a:solidFill>
              <a:latin typeface="Daytona" panose="020B0604020202020204" pitchFamily="34" charset="0"/>
              <a:ea typeface="UD Digi Kyokasho N-R" panose="020B0400000000000000" pitchFamily="18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08C229-FE04-A21B-E1DE-834602F67C57}"/>
              </a:ext>
            </a:extLst>
          </p:cNvPr>
          <p:cNvSpPr/>
          <p:nvPr/>
        </p:nvSpPr>
        <p:spPr>
          <a:xfrm>
            <a:off x="872714" y="1293392"/>
            <a:ext cx="8704423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48257987-F420-6588-DD10-E32974D328B9}"/>
              </a:ext>
            </a:extLst>
          </p:cNvPr>
          <p:cNvSpPr/>
          <p:nvPr/>
        </p:nvSpPr>
        <p:spPr>
          <a:xfrm>
            <a:off x="7100235" y="2876030"/>
            <a:ext cx="2310063" cy="1597794"/>
          </a:xfrm>
          <a:prstGeom prst="cloud">
            <a:avLst/>
          </a:prstGeom>
          <a:solidFill>
            <a:srgbClr val="EE7A4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>
                <a:solidFill>
                  <a:schemeClr val="tx1"/>
                </a:solidFill>
              </a:rPr>
              <a:t>Client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C665577A-3A3E-DDC5-7014-557BAFB07E22}"/>
              </a:ext>
            </a:extLst>
          </p:cNvPr>
          <p:cNvSpPr/>
          <p:nvPr/>
        </p:nvSpPr>
        <p:spPr>
          <a:xfrm>
            <a:off x="4094444" y="1700309"/>
            <a:ext cx="2836243" cy="1230429"/>
          </a:xfrm>
          <a:prstGeom prst="cloud">
            <a:avLst/>
          </a:prstGeom>
          <a:solidFill>
            <a:srgbClr val="C876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</a:rPr>
              <a:t>Response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15728D1C-69F5-405F-3EA8-E71841584EA4}"/>
              </a:ext>
            </a:extLst>
          </p:cNvPr>
          <p:cNvSpPr/>
          <p:nvPr/>
        </p:nvSpPr>
        <p:spPr>
          <a:xfrm>
            <a:off x="9164052" y="1575179"/>
            <a:ext cx="2205790" cy="1355559"/>
          </a:xfrm>
          <a:prstGeom prst="cloud">
            <a:avLst/>
          </a:prstGeom>
          <a:solidFill>
            <a:srgbClr val="80E9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</a:rPr>
              <a:t>Request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475836F6-E7A8-7A27-38B8-C9CF32A3679A}"/>
              </a:ext>
            </a:extLst>
          </p:cNvPr>
          <p:cNvSpPr/>
          <p:nvPr/>
        </p:nvSpPr>
        <p:spPr>
          <a:xfrm>
            <a:off x="669951" y="3786092"/>
            <a:ext cx="2310063" cy="1597794"/>
          </a:xfrm>
          <a:prstGeom prst="cloud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>
                <a:solidFill>
                  <a:schemeClr val="tx1"/>
                </a:solidFill>
              </a:rPr>
              <a:t>HTTP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4EC91E80-0EE6-78BB-1C09-7B412FC31C84}"/>
              </a:ext>
            </a:extLst>
          </p:cNvPr>
          <p:cNvSpPr/>
          <p:nvPr/>
        </p:nvSpPr>
        <p:spPr>
          <a:xfrm>
            <a:off x="7341669" y="4975778"/>
            <a:ext cx="2462463" cy="1597794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</a:rPr>
              <a:t>Database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75C7C273-9359-7ECD-7F7B-2227351EF70B}"/>
              </a:ext>
            </a:extLst>
          </p:cNvPr>
          <p:cNvSpPr/>
          <p:nvPr/>
        </p:nvSpPr>
        <p:spPr>
          <a:xfrm>
            <a:off x="487070" y="1831206"/>
            <a:ext cx="2310063" cy="1597794"/>
          </a:xfrm>
          <a:prstGeom prst="cloud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</a:rPr>
              <a:t>Browser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09AEF943-A3BF-0645-0B67-DA09E898BD48}"/>
              </a:ext>
            </a:extLst>
          </p:cNvPr>
          <p:cNvSpPr/>
          <p:nvPr/>
        </p:nvSpPr>
        <p:spPr>
          <a:xfrm>
            <a:off x="2980014" y="4975778"/>
            <a:ext cx="2630102" cy="1597794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9FCDA0E7-F0B4-A759-5A2D-0428F67764E8}"/>
              </a:ext>
            </a:extLst>
          </p:cNvPr>
          <p:cNvSpPr/>
          <p:nvPr/>
        </p:nvSpPr>
        <p:spPr>
          <a:xfrm>
            <a:off x="3556991" y="3402874"/>
            <a:ext cx="2941623" cy="1230429"/>
          </a:xfrm>
          <a:prstGeom prst="clou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</a:rPr>
              <a:t>REST API</a:t>
            </a:r>
            <a:endParaRPr lang="en-US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940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4B41E7-E3DD-85CA-7EC6-BE36B92E7875}"/>
              </a:ext>
            </a:extLst>
          </p:cNvPr>
          <p:cNvSpPr txBox="1"/>
          <p:nvPr/>
        </p:nvSpPr>
        <p:spPr>
          <a:xfrm>
            <a:off x="538651" y="471786"/>
            <a:ext cx="77467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spcAft>
                <a:spcPts val="600"/>
              </a:spcAft>
            </a:pPr>
            <a:r>
              <a:rPr lang="en-IN" sz="3600" b="1" dirty="0">
                <a:solidFill>
                  <a:srgbClr val="FFC000"/>
                </a:solidFill>
                <a:latin typeface="Daytona" panose="020B0604020202020204" pitchFamily="34" charset="0"/>
                <a:ea typeface="UD Digi Kyokasho N-R" panose="020B0400000000000000" pitchFamily="18" charset="-128"/>
              </a:rPr>
              <a:t>Let’s Understand Using Analogy</a:t>
            </a:r>
            <a:endParaRPr lang="en-US" sz="3600" b="1" dirty="0">
              <a:solidFill>
                <a:srgbClr val="FFC000"/>
              </a:solidFill>
              <a:latin typeface="Daytona" panose="020B0604020202020204" pitchFamily="34" charset="0"/>
              <a:ea typeface="UD Digi Kyokasho N-R" panose="020B0400000000000000" pitchFamily="18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59413B-B301-4297-8CA1-70873E54848D}"/>
              </a:ext>
            </a:extLst>
          </p:cNvPr>
          <p:cNvSpPr/>
          <p:nvPr/>
        </p:nvSpPr>
        <p:spPr>
          <a:xfrm>
            <a:off x="538651" y="1118117"/>
            <a:ext cx="7746709" cy="724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C773161-E1F0-62C4-6256-4BA5DC6E4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106" y="1591451"/>
            <a:ext cx="7920289" cy="441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1684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stantard web application architecture">
            <a:extLst>
              <a:ext uri="{FF2B5EF4-FFF2-40B4-BE49-F238E27FC236}">
                <a16:creationId xmlns:a16="http://schemas.microsoft.com/office/drawing/2014/main" id="{030F8A17-FC91-2A40-07BC-F4BC707059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" t="12889" r="4134" b="12740"/>
          <a:stretch/>
        </p:blipFill>
        <p:spPr bwMode="auto">
          <a:xfrm>
            <a:off x="1867301" y="1361622"/>
            <a:ext cx="7914641" cy="510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A6144A-4CA4-9298-FE0A-3D05F22D8C37}"/>
              </a:ext>
            </a:extLst>
          </p:cNvPr>
          <p:cNvSpPr txBox="1"/>
          <p:nvPr/>
        </p:nvSpPr>
        <p:spPr>
          <a:xfrm>
            <a:off x="478054" y="396058"/>
            <a:ext cx="81654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spcAft>
                <a:spcPts val="600"/>
              </a:spcAft>
            </a:pPr>
            <a:r>
              <a:rPr lang="en-IN" sz="3600" b="1">
                <a:solidFill>
                  <a:srgbClr val="FFC000"/>
                </a:solidFill>
                <a:latin typeface="Daytona" panose="020B0604020202020204" pitchFamily="34" charset="0"/>
                <a:ea typeface="UD Digi Kyokasho N-R" panose="020B0400000000000000" pitchFamily="18" charset="-128"/>
              </a:rPr>
              <a:t>Components of Web Application</a:t>
            </a:r>
            <a:endParaRPr lang="en-US" sz="3600" b="1" dirty="0">
              <a:solidFill>
                <a:srgbClr val="FFC000"/>
              </a:solidFill>
              <a:latin typeface="Daytona" panose="020B0604020202020204" pitchFamily="34" charset="0"/>
              <a:ea typeface="UD Digi Kyokasho N-R" panose="020B0400000000000000" pitchFamily="18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9C31CF-2CFC-4A72-DABA-146C24CD21C7}"/>
              </a:ext>
            </a:extLst>
          </p:cNvPr>
          <p:cNvSpPr/>
          <p:nvPr/>
        </p:nvSpPr>
        <p:spPr>
          <a:xfrm>
            <a:off x="478054" y="1075799"/>
            <a:ext cx="7746709" cy="724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09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4B41E7-E3DD-85CA-7EC6-BE36B92E7875}"/>
              </a:ext>
            </a:extLst>
          </p:cNvPr>
          <p:cNvSpPr txBox="1"/>
          <p:nvPr/>
        </p:nvSpPr>
        <p:spPr>
          <a:xfrm>
            <a:off x="1006900" y="623274"/>
            <a:ext cx="3152097" cy="5607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Architecture of Web Application</a:t>
            </a: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232" y="623275"/>
            <a:ext cx="6896595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59413B-B301-4297-8CA1-70873E54848D}"/>
              </a:ext>
            </a:extLst>
          </p:cNvPr>
          <p:cNvSpPr/>
          <p:nvPr/>
        </p:nvSpPr>
        <p:spPr>
          <a:xfrm>
            <a:off x="5293698" y="1902307"/>
            <a:ext cx="4840901" cy="4528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9A548F-A886-B9E3-7077-A1233BED3BEA}"/>
              </a:ext>
            </a:extLst>
          </p:cNvPr>
          <p:cNvSpPr txBox="1"/>
          <p:nvPr/>
        </p:nvSpPr>
        <p:spPr>
          <a:xfrm>
            <a:off x="5342044" y="2111834"/>
            <a:ext cx="4492836" cy="253505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defTabSz="566928">
              <a:spcAft>
                <a:spcPts val="600"/>
              </a:spcAft>
            </a:pPr>
            <a:r>
              <a:rPr lang="en-US" sz="1984" b="1" kern="1200" dirty="0">
                <a:solidFill>
                  <a:schemeClr val="tx2">
                    <a:lumMod val="75000"/>
                  </a:schemeClr>
                </a:solidFill>
                <a:latin typeface="Sitka Small Semibold" pitchFamily="2" charset="0"/>
                <a:ea typeface="+mn-ea"/>
                <a:cs typeface="+mn-cs"/>
              </a:rPr>
              <a:t>Web application architecture refers to the structural design and organization of a web application, defining how various components and modules interact with each other to deliver the intended functionality.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Sitka Small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569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4B41E7-E3DD-85CA-7EC6-BE36B92E7875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Architecture of Application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59413B-B301-4297-8CA1-70873E54848D}"/>
              </a:ext>
            </a:extLst>
          </p:cNvPr>
          <p:cNvSpPr/>
          <p:nvPr/>
        </p:nvSpPr>
        <p:spPr>
          <a:xfrm>
            <a:off x="1265145" y="1825625"/>
            <a:ext cx="6936468" cy="6488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9A548F-A886-B9E3-7077-A1233BED3BEA}"/>
              </a:ext>
            </a:extLst>
          </p:cNvPr>
          <p:cNvSpPr txBox="1"/>
          <p:nvPr/>
        </p:nvSpPr>
        <p:spPr>
          <a:xfrm>
            <a:off x="1334419" y="2125854"/>
            <a:ext cx="9592436" cy="409067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54318" indent="-254318" defTabSz="81381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848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Monolithic Architecture</a:t>
            </a:r>
          </a:p>
          <a:p>
            <a:pPr marL="254318" indent="-254318" defTabSz="81381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848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Microservices Architecture</a:t>
            </a:r>
          </a:p>
          <a:p>
            <a:pPr marL="254318" indent="-254318" defTabSz="81381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848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Serverless Architecture</a:t>
            </a:r>
          </a:p>
          <a:p>
            <a:pPr marL="254318" indent="-254318" defTabSz="81381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48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Headless Architecture</a:t>
            </a:r>
          </a:p>
          <a:p>
            <a:pPr marL="254318" indent="-254318" defTabSz="81381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48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N-Tier Architecture</a:t>
            </a:r>
          </a:p>
          <a:p>
            <a:pPr marL="254318" indent="-254318" defTabSz="81381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48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Model-View-Controller-Architecture</a:t>
            </a:r>
          </a:p>
          <a:p>
            <a:pPr marL="254318" indent="-254318" defTabSz="81381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48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Progressive Web Apps</a:t>
            </a:r>
          </a:p>
          <a:p>
            <a:pPr marL="254318" indent="-254318" defTabSz="81381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48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Service Oriented Architecture (SOA)</a:t>
            </a:r>
          </a:p>
          <a:p>
            <a:pPr marL="254318" indent="-254318" defTabSz="81381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48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Event-Driven Architecture</a:t>
            </a:r>
          </a:p>
          <a:p>
            <a:pPr marL="254318" indent="-254318" defTabSz="81381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48" kern="1200" dirty="0">
                <a:solidFill>
                  <a:schemeClr val="tx2">
                    <a:lumMod val="75000"/>
                  </a:schemeClr>
                </a:solidFill>
                <a:latin typeface="Söhne"/>
                <a:ea typeface="+mn-ea"/>
                <a:cs typeface="+mn-cs"/>
              </a:rPr>
              <a:t>Containerized Architecture</a:t>
            </a:r>
          </a:p>
          <a:p>
            <a:pPr marL="254318" indent="-254318" defTabSz="81381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48" kern="1200" dirty="0">
                <a:solidFill>
                  <a:schemeClr val="tx2">
                    <a:lumMod val="75000"/>
                  </a:schemeClr>
                </a:solidFill>
                <a:latin typeface="Söhne"/>
                <a:ea typeface="+mn-ea"/>
                <a:cs typeface="+mn-cs"/>
              </a:rPr>
              <a:t>Hexagonal Architecture (Ports and Adapters)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435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51" name="Rectangle 10246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4B41E7-E3DD-85CA-7EC6-BE36B92E7875}"/>
              </a:ext>
            </a:extLst>
          </p:cNvPr>
          <p:cNvSpPr txBox="1"/>
          <p:nvPr/>
        </p:nvSpPr>
        <p:spPr>
          <a:xfrm>
            <a:off x="838200" y="556995"/>
            <a:ext cx="10515600" cy="1133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Microservices Architecture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59413B-B301-4297-8CA1-70873E54848D}"/>
              </a:ext>
            </a:extLst>
          </p:cNvPr>
          <p:cNvSpPr/>
          <p:nvPr/>
        </p:nvSpPr>
        <p:spPr>
          <a:xfrm>
            <a:off x="1747706" y="1825625"/>
            <a:ext cx="6086741" cy="5693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Breaking Down the Battle of the Architectures: Monolithic vs. Microservices">
            <a:extLst>
              <a:ext uri="{FF2B5EF4-FFF2-40B4-BE49-F238E27FC236}">
                <a16:creationId xmlns:a16="http://schemas.microsoft.com/office/drawing/2014/main" id="{7042991E-7435-5EF8-1E8D-FD0BCC7CF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220" y="2076530"/>
            <a:ext cx="3325351" cy="410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47DFA5-3DDC-E990-77EE-521A2A47059D}"/>
              </a:ext>
            </a:extLst>
          </p:cNvPr>
          <p:cNvSpPr txBox="1"/>
          <p:nvPr/>
        </p:nvSpPr>
        <p:spPr>
          <a:xfrm>
            <a:off x="5068215" y="2136481"/>
            <a:ext cx="5376078" cy="402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2885" indent="-222885" defTabSz="71323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18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Most traditional and straight forward approach</a:t>
            </a:r>
          </a:p>
          <a:p>
            <a:pPr marL="222885" indent="-222885" defTabSz="71323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18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Packaged together as single unit</a:t>
            </a:r>
          </a:p>
          <a:p>
            <a:pPr marL="222885" indent="-222885" defTabSz="71323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18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Tightly coupled</a:t>
            </a:r>
          </a:p>
          <a:p>
            <a:pPr marL="222885" indent="-222885" defTabSz="71323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18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Single codebase written in one programming language</a:t>
            </a:r>
          </a:p>
          <a:p>
            <a:pPr marL="222885" indent="-222885" defTabSz="71323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8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Easier Development, Debugging, and Deployment</a:t>
            </a:r>
            <a:endParaRPr lang="en-IN" sz="2184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2885" indent="-222885" defTabSz="713232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IN" sz="1404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2885" indent="-222885" defTabSz="713232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IN" sz="1404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773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280</Words>
  <Application>Microsoft Office PowerPoint</Application>
  <PresentationFormat>Widescreen</PresentationFormat>
  <Paragraphs>55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Amasis MT Pro Medium</vt:lpstr>
      <vt:lpstr>Arial</vt:lpstr>
      <vt:lpstr>Calibri</vt:lpstr>
      <vt:lpstr>Calibri Light</vt:lpstr>
      <vt:lpstr>Daytona</vt:lpstr>
      <vt:lpstr>Sitka Small Semibold</vt:lpstr>
      <vt:lpstr>Söhne</vt:lpstr>
      <vt:lpstr>Office Theme</vt:lpstr>
      <vt:lpstr>Monolithic Vs Microservices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Monolithic Vs Microservices</dc:title>
  <dc:creator>Khairnar, Darshan</dc:creator>
  <cp:lastModifiedBy>Khairnar, Darshan</cp:lastModifiedBy>
  <cp:revision>3</cp:revision>
  <dcterms:created xsi:type="dcterms:W3CDTF">2023-06-10T09:00:50Z</dcterms:created>
  <dcterms:modified xsi:type="dcterms:W3CDTF">2023-06-16T04:47:10Z</dcterms:modified>
</cp:coreProperties>
</file>